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57" r:id="rId3"/>
    <p:sldId id="258" r:id="rId4"/>
    <p:sldId id="262" r:id="rId5"/>
    <p:sldId id="264" r:id="rId6"/>
    <p:sldId id="263" r:id="rId7"/>
    <p:sldId id="259" r:id="rId8"/>
    <p:sldId id="268" r:id="rId9"/>
    <p:sldId id="261" r:id="rId10"/>
    <p:sldId id="265" r:id="rId11"/>
    <p:sldId id="269"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343CCD-96EB-46C3-B75F-4DEE96D79FF1}" type="datetimeFigureOut">
              <a:rPr lang="en-US" smtClean="0"/>
              <a:t>2/23/2023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0272F1-1E3F-4AE0-994D-88353033D021}" type="slidenum">
              <a:rPr lang="en-US" smtClean="0"/>
              <a:t>‹#›</a:t>
            </a:fld>
            <a:endParaRPr lang="en-US"/>
          </a:p>
        </p:txBody>
      </p:sp>
    </p:spTree>
    <p:extLst>
      <p:ext uri="{BB962C8B-B14F-4D97-AF65-F5344CB8AC3E}">
        <p14:creationId xmlns:p14="http://schemas.microsoft.com/office/powerpoint/2010/main" val="3299960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272F1-1E3F-4AE0-994D-88353033D021}" type="slidenum">
              <a:rPr lang="en-US" smtClean="0"/>
              <a:t>1</a:t>
            </a:fld>
            <a:endParaRPr lang="en-US"/>
          </a:p>
        </p:txBody>
      </p:sp>
    </p:spTree>
    <p:extLst>
      <p:ext uri="{BB962C8B-B14F-4D97-AF65-F5344CB8AC3E}">
        <p14:creationId xmlns:p14="http://schemas.microsoft.com/office/powerpoint/2010/main" val="10297241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FB29CB0-69C0-4F50-BDD8-A35C9191120B}" type="datetimeFigureOut">
              <a:rPr lang="en-US" smtClean="0"/>
              <a:t>2/23/2023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B26B389-BF19-4173-AD29-4462BF6E9A9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B29CB0-69C0-4F50-BDD8-A35C9191120B}" type="datetimeFigureOut">
              <a:rPr lang="en-US" smtClean="0"/>
              <a:t>2/23/2023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26B389-BF19-4173-AD29-4462BF6E9A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B29CB0-69C0-4F50-BDD8-A35C9191120B}" type="datetimeFigureOut">
              <a:rPr lang="en-US" smtClean="0"/>
              <a:t>2/23/2023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26B389-BF19-4173-AD29-4462BF6E9A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B29CB0-69C0-4F50-BDD8-A35C9191120B}" type="datetimeFigureOut">
              <a:rPr lang="en-US" smtClean="0"/>
              <a:t>2/23/2023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26B389-BF19-4173-AD29-4462BF6E9A9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FB29CB0-69C0-4F50-BDD8-A35C9191120B}" type="datetimeFigureOut">
              <a:rPr lang="en-US" smtClean="0"/>
              <a:t>2/23/2023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26B389-BF19-4173-AD29-4462BF6E9A9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B29CB0-69C0-4F50-BDD8-A35C9191120B}" type="datetimeFigureOut">
              <a:rPr lang="en-US" smtClean="0"/>
              <a:t>2/23/2023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B26B389-BF19-4173-AD29-4462BF6E9A9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FB29CB0-69C0-4F50-BDD8-A35C9191120B}" type="datetimeFigureOut">
              <a:rPr lang="en-US" smtClean="0"/>
              <a:t>2/23/2023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B26B389-BF19-4173-AD29-4462BF6E9A9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FB29CB0-69C0-4F50-BDD8-A35C9191120B}" type="datetimeFigureOut">
              <a:rPr lang="en-US" smtClean="0"/>
              <a:t>2/23/2023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B26B389-BF19-4173-AD29-4462BF6E9A9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FB29CB0-69C0-4F50-BDD8-A35C9191120B}" type="datetimeFigureOut">
              <a:rPr lang="en-US" smtClean="0"/>
              <a:t>2/23/2023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B26B389-BF19-4173-AD29-4462BF6E9A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FB29CB0-69C0-4F50-BDD8-A35C9191120B}" type="datetimeFigureOut">
              <a:rPr lang="en-US" smtClean="0"/>
              <a:t>2/23/2023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B26B389-BF19-4173-AD29-4462BF6E9A9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FB29CB0-69C0-4F50-BDD8-A35C9191120B}" type="datetimeFigureOut">
              <a:rPr lang="en-US" smtClean="0"/>
              <a:t>2/23/2023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B26B389-BF19-4173-AD29-4462BF6E9A9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FB29CB0-69C0-4F50-BDD8-A35C9191120B}" type="datetimeFigureOut">
              <a:rPr lang="en-US" smtClean="0"/>
              <a:t>2/23/2023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B26B389-BF19-4173-AD29-4462BF6E9A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600199"/>
          </a:xfrm>
        </p:spPr>
        <p:txBody>
          <a:bodyPr/>
          <a:lstStyle/>
          <a:p>
            <a:pPr algn="ctr"/>
            <a:r>
              <a:rPr lang="en-US" dirty="0" smtClean="0"/>
              <a:t>INFERTILITY IN TANZANIA</a:t>
            </a:r>
            <a:endParaRPr lang="en-US" dirty="0"/>
          </a:p>
        </p:txBody>
      </p:sp>
      <p:sp>
        <p:nvSpPr>
          <p:cNvPr id="3" name="Subtitle 2"/>
          <p:cNvSpPr>
            <a:spLocks noGrp="1"/>
          </p:cNvSpPr>
          <p:nvPr>
            <p:ph type="subTitle" idx="1"/>
          </p:nvPr>
        </p:nvSpPr>
        <p:spPr>
          <a:xfrm>
            <a:off x="685800" y="2895600"/>
            <a:ext cx="7772400" cy="2285999"/>
          </a:xfrm>
        </p:spPr>
        <p:txBody>
          <a:bodyPr>
            <a:normAutofit/>
          </a:bodyPr>
          <a:lstStyle/>
          <a:p>
            <a:endParaRPr lang="en-US" dirty="0" smtClean="0"/>
          </a:p>
          <a:p>
            <a:pPr algn="ctr"/>
            <a:r>
              <a:rPr lang="en-US" dirty="0" smtClean="0"/>
              <a:t>MATILDA </a:t>
            </a:r>
            <a:r>
              <a:rPr lang="en-US" dirty="0" smtClean="0"/>
              <a:t>MICHAEL </a:t>
            </a:r>
            <a:r>
              <a:rPr lang="en-US" dirty="0" smtClean="0"/>
              <a:t>NGARINA</a:t>
            </a:r>
            <a:r>
              <a:rPr lang="en-US" sz="2400" dirty="0" smtClean="0"/>
              <a:t> (MD, </a:t>
            </a:r>
            <a:r>
              <a:rPr lang="en-US" sz="2400" dirty="0" err="1" smtClean="0"/>
              <a:t>Mmed</a:t>
            </a:r>
            <a:r>
              <a:rPr lang="en-US" sz="2400" dirty="0" smtClean="0"/>
              <a:t>, PhD)</a:t>
            </a:r>
          </a:p>
          <a:p>
            <a:pPr algn="ctr"/>
            <a:r>
              <a:rPr lang="en-US" dirty="0" smtClean="0"/>
              <a:t>HEAD ART </a:t>
            </a:r>
            <a:r>
              <a:rPr lang="en-US" dirty="0" smtClean="0"/>
              <a:t>UNIT </a:t>
            </a:r>
            <a:r>
              <a:rPr lang="en-US" dirty="0" smtClean="0"/>
              <a:t>MNH</a:t>
            </a:r>
          </a:p>
          <a:p>
            <a:pPr algn="ctr"/>
            <a:r>
              <a:rPr lang="en-US" dirty="0" smtClean="0"/>
              <a:t>PRESIDENT AGOTA</a:t>
            </a:r>
            <a:endParaRPr lang="en-US" dirty="0"/>
          </a:p>
        </p:txBody>
      </p:sp>
    </p:spTree>
    <p:extLst>
      <p:ext uri="{BB962C8B-B14F-4D97-AF65-F5344CB8AC3E}">
        <p14:creationId xmlns:p14="http://schemas.microsoft.com/office/powerpoint/2010/main" val="2047935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5105400"/>
          </a:xfrm>
        </p:spPr>
        <p:txBody>
          <a:bodyPr>
            <a:normAutofit/>
          </a:bodyPr>
          <a:lstStyle/>
          <a:p>
            <a:endParaRPr lang="en-US" dirty="0" smtClean="0"/>
          </a:p>
          <a:p>
            <a:pPr algn="just"/>
            <a:r>
              <a:rPr lang="en-US" dirty="0" smtClean="0"/>
              <a:t>Government </a:t>
            </a:r>
            <a:r>
              <a:rPr lang="en-US" dirty="0"/>
              <a:t>policies could mitigate the many inequities in access to safe and effective fertility care. To effectively address infertility, health policies need to recognize that infertility is a disease that can often be prevented, thereby mitigating the need for costly and poorly accessible treatments. </a:t>
            </a:r>
            <a:endParaRPr lang="en-US" dirty="0" smtClean="0"/>
          </a:p>
          <a:p>
            <a:pPr algn="just"/>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WHO statement on infertility and ART……</a:t>
            </a:r>
            <a:endParaRPr lang="en-US" dirty="0"/>
          </a:p>
        </p:txBody>
      </p:sp>
    </p:spTree>
    <p:extLst>
      <p:ext uri="{BB962C8B-B14F-4D97-AF65-F5344CB8AC3E}">
        <p14:creationId xmlns:p14="http://schemas.microsoft.com/office/powerpoint/2010/main" val="3902978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Incorporating fertility awareness in national comprehensive sexuality education </a:t>
            </a:r>
            <a:r>
              <a:rPr lang="en-US" sz="2400" dirty="0" err="1"/>
              <a:t>programmes</a:t>
            </a:r>
            <a:r>
              <a:rPr lang="en-US" sz="2400" dirty="0"/>
              <a:t>, promoting healthy lifestyles to reduce </a:t>
            </a:r>
            <a:r>
              <a:rPr lang="en-US" sz="2400" dirty="0" smtClean="0"/>
              <a:t>behavioral </a:t>
            </a:r>
            <a:r>
              <a:rPr lang="en-US" sz="2400" dirty="0"/>
              <a:t>risks, including prevention, diagnosis and early treatment of STIs, preventing complications of unsafe abortion, postpartum sepsis and abdominal/pelvic surgery, and addressing environmental toxins associated with infertility, are policy and programmatic interventions that all governments can implement.</a:t>
            </a:r>
          </a:p>
          <a:p>
            <a:endParaRPr lang="en-US" dirty="0"/>
          </a:p>
        </p:txBody>
      </p:sp>
      <p:sp>
        <p:nvSpPr>
          <p:cNvPr id="3" name="Title 2"/>
          <p:cNvSpPr>
            <a:spLocks noGrp="1"/>
          </p:cNvSpPr>
          <p:nvPr>
            <p:ph type="title"/>
          </p:nvPr>
        </p:nvSpPr>
        <p:spPr/>
        <p:txBody>
          <a:bodyPr/>
          <a:lstStyle/>
          <a:p>
            <a:r>
              <a:rPr lang="en-US" dirty="0" smtClean="0"/>
              <a:t>WHO statement </a:t>
            </a:r>
            <a:r>
              <a:rPr lang="en-US" dirty="0" err="1" smtClean="0"/>
              <a:t>cont</a:t>
            </a:r>
            <a:r>
              <a:rPr lang="en-US" dirty="0" smtClean="0"/>
              <a:t>…..</a:t>
            </a:r>
            <a:endParaRPr lang="en-US" dirty="0"/>
          </a:p>
        </p:txBody>
      </p:sp>
    </p:spTree>
    <p:extLst>
      <p:ext uri="{BB962C8B-B14F-4D97-AF65-F5344CB8AC3E}">
        <p14:creationId xmlns:p14="http://schemas.microsoft.com/office/powerpoint/2010/main" val="288708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addition, enabling laws and policies that regulate third party reproduction and ART are essential to ensure universal access without discrimination and to protect and promote the human rights of all parties involved. </a:t>
            </a:r>
            <a:endParaRPr lang="en-US" dirty="0" smtClean="0"/>
          </a:p>
          <a:p>
            <a:endParaRPr lang="en-US" dirty="0"/>
          </a:p>
          <a:p>
            <a:r>
              <a:rPr lang="en-US" dirty="0" smtClean="0"/>
              <a:t>Once </a:t>
            </a:r>
            <a:r>
              <a:rPr lang="en-US" dirty="0"/>
              <a:t>fertility policies are in place, it is essential to ensure that their implementation is monitored, and the quality of services is continually improved.</a:t>
            </a:r>
          </a:p>
          <a:p>
            <a:endParaRPr lang="en-US" dirty="0"/>
          </a:p>
        </p:txBody>
      </p:sp>
      <p:sp>
        <p:nvSpPr>
          <p:cNvPr id="3" name="Title 2"/>
          <p:cNvSpPr>
            <a:spLocks noGrp="1"/>
          </p:cNvSpPr>
          <p:nvPr>
            <p:ph type="title"/>
          </p:nvPr>
        </p:nvSpPr>
        <p:spPr/>
        <p:txBody>
          <a:bodyPr/>
          <a:lstStyle/>
          <a:p>
            <a:r>
              <a:rPr lang="en-US" dirty="0" smtClean="0"/>
              <a:t>WHO statement </a:t>
            </a:r>
            <a:r>
              <a:rPr lang="en-US" dirty="0" err="1" smtClean="0"/>
              <a:t>cont</a:t>
            </a:r>
            <a:r>
              <a:rPr lang="en-US" dirty="0" smtClean="0"/>
              <a:t>….</a:t>
            </a:r>
            <a:endParaRPr lang="en-US" dirty="0"/>
          </a:p>
        </p:txBody>
      </p:sp>
    </p:spTree>
    <p:extLst>
      <p:ext uri="{BB962C8B-B14F-4D97-AF65-F5344CB8AC3E}">
        <p14:creationId xmlns:p14="http://schemas.microsoft.com/office/powerpoint/2010/main" val="1560999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304800"/>
            <a:ext cx="8153400" cy="617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4059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2400" dirty="0" smtClean="0"/>
          </a:p>
          <a:p>
            <a:endParaRPr lang="en-US" sz="2400" dirty="0"/>
          </a:p>
          <a:p>
            <a:pPr marL="109728" indent="0">
              <a:buNone/>
            </a:pPr>
            <a:r>
              <a:rPr lang="en-US" sz="2400" dirty="0" smtClean="0"/>
              <a:t>Is </a:t>
            </a:r>
            <a:r>
              <a:rPr lang="en-US" sz="2400" dirty="0"/>
              <a:t>the </a:t>
            </a:r>
            <a:r>
              <a:rPr lang="en-US" sz="2400" u="sng" dirty="0"/>
              <a:t>inability</a:t>
            </a:r>
            <a:r>
              <a:rPr lang="en-US" sz="2400" dirty="0"/>
              <a:t> of a couple to conceive after 12 months of regular unprotected sexual intercourse in a women below 35 years; and after six months of regular unprotected sexual intercourse in a women above 35 years can either be primary or secondary infertility*</a:t>
            </a:r>
          </a:p>
          <a:p>
            <a:endParaRPr lang="en-US" dirty="0"/>
          </a:p>
        </p:txBody>
      </p:sp>
      <p:sp>
        <p:nvSpPr>
          <p:cNvPr id="2" name="Title 1"/>
          <p:cNvSpPr>
            <a:spLocks noGrp="1"/>
          </p:cNvSpPr>
          <p:nvPr>
            <p:ph type="title"/>
          </p:nvPr>
        </p:nvSpPr>
        <p:spPr/>
        <p:txBody>
          <a:bodyPr/>
          <a:lstStyle/>
          <a:p>
            <a:r>
              <a:rPr lang="en-US" dirty="0" smtClean="0"/>
              <a:t>DEFINITION</a:t>
            </a:r>
            <a:endParaRPr lang="en-US" dirty="0"/>
          </a:p>
        </p:txBody>
      </p:sp>
    </p:spTree>
    <p:extLst>
      <p:ext uri="{BB962C8B-B14F-4D97-AF65-F5344CB8AC3E}">
        <p14:creationId xmlns:p14="http://schemas.microsoft.com/office/powerpoint/2010/main" val="2594327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610600" cy="4919472"/>
          </a:xfrm>
        </p:spPr>
        <p:txBody>
          <a:bodyPr>
            <a:normAutofit fontScale="92500" lnSpcReduction="20000"/>
          </a:bodyPr>
          <a:lstStyle/>
          <a:p>
            <a:pPr lvl="0"/>
            <a:r>
              <a:rPr lang="en-US" dirty="0"/>
              <a:t>Infertility affects approximately 10-15% of the reproductive age </a:t>
            </a:r>
            <a:r>
              <a:rPr lang="en-US" dirty="0" smtClean="0"/>
              <a:t>couple/48.5m couples worldwide</a:t>
            </a:r>
          </a:p>
          <a:p>
            <a:pPr lvl="0"/>
            <a:endParaRPr lang="en-US" dirty="0" smtClean="0"/>
          </a:p>
          <a:p>
            <a:r>
              <a:rPr lang="en-US" dirty="0"/>
              <a:t>19.2 million have primary </a:t>
            </a:r>
            <a:r>
              <a:rPr lang="en-US" dirty="0" smtClean="0"/>
              <a:t>infertility</a:t>
            </a:r>
            <a:endParaRPr lang="en-US" dirty="0"/>
          </a:p>
          <a:p>
            <a:pPr marL="109728" indent="0">
              <a:buNone/>
            </a:pPr>
            <a:endParaRPr lang="en-US" dirty="0"/>
          </a:p>
          <a:p>
            <a:pPr marL="0" lvl="0" indent="0">
              <a:buNone/>
            </a:pPr>
            <a:endParaRPr lang="en-US" dirty="0"/>
          </a:p>
          <a:p>
            <a:pPr lvl="0"/>
            <a:r>
              <a:rPr lang="en-US" dirty="0"/>
              <a:t>Almost </a:t>
            </a:r>
            <a:r>
              <a:rPr lang="en-US" dirty="0" smtClean="0"/>
              <a:t>29.3% </a:t>
            </a:r>
            <a:r>
              <a:rPr lang="en-US" dirty="0"/>
              <a:t>of women with a previous live birth were unable to have an additional live birth (secondary infertility) </a:t>
            </a:r>
          </a:p>
          <a:p>
            <a:pPr lvl="0"/>
            <a:endParaRPr lang="en-US" dirty="0"/>
          </a:p>
          <a:p>
            <a:r>
              <a:rPr lang="en-GB" dirty="0"/>
              <a:t>In sub-Saharan countries, the national average for prevalence ranged from 12.5% to 16%.</a:t>
            </a:r>
          </a:p>
          <a:p>
            <a:pPr marL="0" indent="0">
              <a:buNone/>
            </a:pPr>
            <a:endParaRPr lang="en-GB" dirty="0"/>
          </a:p>
          <a:p>
            <a:pPr lvl="0"/>
            <a:r>
              <a:rPr lang="x-none"/>
              <a:t>Prevalence i</a:t>
            </a:r>
            <a:r>
              <a:rPr lang="en-GB" dirty="0"/>
              <a:t>n</a:t>
            </a:r>
            <a:r>
              <a:rPr lang="x-none"/>
              <a:t> Tanzania is estimated 11%-17% </a:t>
            </a:r>
            <a:endParaRPr lang="en-GB" dirty="0"/>
          </a:p>
          <a:p>
            <a:pPr lvl="0"/>
            <a:endParaRPr lang="en-US" dirty="0"/>
          </a:p>
          <a:p>
            <a:endParaRPr lang="en-US" dirty="0"/>
          </a:p>
        </p:txBody>
      </p:sp>
      <p:sp>
        <p:nvSpPr>
          <p:cNvPr id="3" name="Title 2"/>
          <p:cNvSpPr>
            <a:spLocks noGrp="1"/>
          </p:cNvSpPr>
          <p:nvPr>
            <p:ph type="title"/>
          </p:nvPr>
        </p:nvSpPr>
        <p:spPr/>
        <p:txBody>
          <a:bodyPr/>
          <a:lstStyle/>
          <a:p>
            <a:r>
              <a:rPr lang="en-US" dirty="0" smtClean="0"/>
              <a:t>MAGNITUDE OF THE PROBLEM</a:t>
            </a:r>
            <a:endParaRPr lang="en-US" dirty="0"/>
          </a:p>
        </p:txBody>
      </p:sp>
    </p:spTree>
    <p:extLst>
      <p:ext uri="{BB962C8B-B14F-4D97-AF65-F5344CB8AC3E}">
        <p14:creationId xmlns:p14="http://schemas.microsoft.com/office/powerpoint/2010/main" val="540562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839200" cy="5181600"/>
          </a:xfrm>
        </p:spPr>
        <p:txBody>
          <a:bodyPr>
            <a:normAutofit fontScale="92500" lnSpcReduction="10000"/>
          </a:bodyPr>
          <a:lstStyle/>
          <a:p>
            <a:endParaRPr lang="en-US" sz="2400" dirty="0" smtClean="0"/>
          </a:p>
          <a:p>
            <a:r>
              <a:rPr lang="en-US" sz="2400" dirty="0" smtClean="0"/>
              <a:t>Involuntary </a:t>
            </a:r>
            <a:r>
              <a:rPr lang="en-US" sz="2400" dirty="0"/>
              <a:t>childlessness is one of the most common, </a:t>
            </a:r>
            <a:r>
              <a:rPr lang="en-US" sz="2400" b="1" dirty="0"/>
              <a:t>painful and socially isolating illnesses</a:t>
            </a:r>
            <a:r>
              <a:rPr lang="en-US" sz="2400" dirty="0"/>
              <a:t> suffered by young people. </a:t>
            </a:r>
            <a:endParaRPr lang="en-US" sz="2400" dirty="0" smtClean="0"/>
          </a:p>
          <a:p>
            <a:endParaRPr lang="en-US" sz="2400" dirty="0"/>
          </a:p>
          <a:p>
            <a:r>
              <a:rPr lang="en-US" sz="2400" dirty="0"/>
              <a:t>Having children is one of the most important </a:t>
            </a:r>
            <a:r>
              <a:rPr lang="en-US" sz="2400" b="1" dirty="0"/>
              <a:t>forces for family and social cohesion</a:t>
            </a:r>
            <a:r>
              <a:rPr lang="en-US" sz="2400" dirty="0"/>
              <a:t> throughout all societies</a:t>
            </a:r>
            <a:r>
              <a:rPr lang="en-US" sz="2400" dirty="0" smtClean="0"/>
              <a:t>.</a:t>
            </a:r>
          </a:p>
          <a:p>
            <a:endParaRPr lang="en-US" sz="2400" dirty="0"/>
          </a:p>
          <a:p>
            <a:r>
              <a:rPr lang="en-US" sz="2400" dirty="0"/>
              <a:t>Childlessness has been a </a:t>
            </a:r>
            <a:r>
              <a:rPr lang="en-US" sz="2400" b="1" dirty="0"/>
              <a:t>burden</a:t>
            </a:r>
            <a:r>
              <a:rPr lang="en-US" sz="2400" dirty="0"/>
              <a:t> to couples, and perhaps particularly for </a:t>
            </a:r>
            <a:r>
              <a:rPr lang="en-US" sz="2400" b="1" dirty="0"/>
              <a:t>women</a:t>
            </a:r>
            <a:r>
              <a:rPr lang="en-US" sz="2400" dirty="0"/>
              <a:t>, throughout history. </a:t>
            </a:r>
          </a:p>
          <a:p>
            <a:endParaRPr lang="en-US" dirty="0" smtClean="0"/>
          </a:p>
          <a:p>
            <a:r>
              <a:rPr lang="en-US" sz="2400" dirty="0"/>
              <a:t>Infertility has significant negative social impacts on the lives of infertile couples and particularly women, who frequently experience </a:t>
            </a:r>
            <a:r>
              <a:rPr lang="en-US" sz="2400" b="1" dirty="0"/>
              <a:t>violence, divorce, social stigma, emotional stress, depression, anxiety and low self-esteem.</a:t>
            </a:r>
            <a:r>
              <a:rPr lang="en-US" sz="2400" dirty="0"/>
              <a:t> </a:t>
            </a:r>
          </a:p>
        </p:txBody>
      </p:sp>
      <p:sp>
        <p:nvSpPr>
          <p:cNvPr id="3" name="Title 2"/>
          <p:cNvSpPr>
            <a:spLocks noGrp="1"/>
          </p:cNvSpPr>
          <p:nvPr>
            <p:ph type="title"/>
          </p:nvPr>
        </p:nvSpPr>
        <p:spPr/>
        <p:txBody>
          <a:bodyPr/>
          <a:lstStyle/>
          <a:p>
            <a:r>
              <a:rPr lang="en-US" dirty="0" smtClean="0"/>
              <a:t>Why is infertility an issue</a:t>
            </a:r>
            <a:endParaRPr lang="en-US" dirty="0"/>
          </a:p>
        </p:txBody>
      </p:sp>
    </p:spTree>
    <p:extLst>
      <p:ext uri="{BB962C8B-B14F-4D97-AF65-F5344CB8AC3E}">
        <p14:creationId xmlns:p14="http://schemas.microsoft.com/office/powerpoint/2010/main" val="513698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458200" cy="5105400"/>
          </a:xfrm>
        </p:spPr>
        <p:txBody>
          <a:bodyPr>
            <a:normAutofit fontScale="92500" lnSpcReduction="10000"/>
          </a:bodyPr>
          <a:lstStyle/>
          <a:p>
            <a:endParaRPr lang="en-US" sz="2600" dirty="0" smtClean="0"/>
          </a:p>
          <a:p>
            <a:r>
              <a:rPr lang="en-US" sz="2600" dirty="0" smtClean="0"/>
              <a:t>With advances in technology there are now </a:t>
            </a:r>
            <a:r>
              <a:rPr lang="en-US" sz="2600" dirty="0"/>
              <a:t>interventions that </a:t>
            </a:r>
            <a:r>
              <a:rPr lang="en-US" sz="2600" dirty="0" smtClean="0"/>
              <a:t>enable in-vitro </a:t>
            </a:r>
            <a:r>
              <a:rPr lang="en-US" sz="2600" dirty="0"/>
              <a:t>handling of both human oocyte and sperm or of the embryo for the purpose of reproduction</a:t>
            </a:r>
            <a:r>
              <a:rPr lang="en-US" sz="2600" dirty="0" smtClean="0"/>
              <a:t>.</a:t>
            </a:r>
          </a:p>
          <a:p>
            <a:endParaRPr lang="en-US" sz="2600" dirty="0"/>
          </a:p>
          <a:p>
            <a:r>
              <a:rPr lang="en-US" sz="2600" dirty="0"/>
              <a:t>It includes but is not limited to</a:t>
            </a:r>
          </a:p>
          <a:p>
            <a:pPr>
              <a:buFont typeface="Wingdings" panose="05000000000000000000" pitchFamily="2" charset="2"/>
              <a:buChar char="Ø"/>
            </a:pPr>
            <a:r>
              <a:rPr lang="en-US" sz="2600" dirty="0"/>
              <a:t>Artificial </a:t>
            </a:r>
            <a:r>
              <a:rPr lang="en-US" sz="2600" dirty="0" smtClean="0"/>
              <a:t>insemination </a:t>
            </a:r>
            <a:r>
              <a:rPr lang="en-US" sz="2600" b="1" dirty="0" smtClean="0"/>
              <a:t>(IUI)</a:t>
            </a:r>
            <a:r>
              <a:rPr lang="en-US" sz="2600" dirty="0" smtClean="0"/>
              <a:t>.</a:t>
            </a:r>
            <a:endParaRPr lang="en-US" sz="2600" dirty="0"/>
          </a:p>
          <a:p>
            <a:pPr>
              <a:buFont typeface="Wingdings" panose="05000000000000000000" pitchFamily="2" charset="2"/>
              <a:buChar char="Ø"/>
            </a:pPr>
            <a:r>
              <a:rPr lang="en-US" sz="2600" dirty="0" err="1"/>
              <a:t>Invitro</a:t>
            </a:r>
            <a:r>
              <a:rPr lang="en-US" sz="2600" dirty="0"/>
              <a:t> fertilization</a:t>
            </a:r>
            <a:r>
              <a:rPr lang="en-US" sz="2600" b="1" dirty="0"/>
              <a:t> (IVF) </a:t>
            </a:r>
            <a:r>
              <a:rPr lang="en-US" sz="2600" dirty="0"/>
              <a:t>and embryo transfer.</a:t>
            </a:r>
          </a:p>
          <a:p>
            <a:pPr>
              <a:buFont typeface="Wingdings" panose="05000000000000000000" pitchFamily="2" charset="2"/>
              <a:buChar char="Ø"/>
            </a:pPr>
            <a:r>
              <a:rPr lang="en-US" sz="2600" dirty="0" err="1"/>
              <a:t>Intracytoplasmic</a:t>
            </a:r>
            <a:r>
              <a:rPr lang="en-US" sz="2600" dirty="0"/>
              <a:t> sperm injection </a:t>
            </a:r>
            <a:r>
              <a:rPr lang="en-US" sz="2600" b="1" dirty="0"/>
              <a:t>(ICSI</a:t>
            </a:r>
            <a:r>
              <a:rPr lang="en-US" sz="2600" b="1" dirty="0" smtClean="0"/>
              <a:t>)</a:t>
            </a:r>
            <a:endParaRPr lang="en-US" sz="2600" dirty="0"/>
          </a:p>
          <a:p>
            <a:pPr>
              <a:buFont typeface="Wingdings" panose="05000000000000000000" pitchFamily="2" charset="2"/>
              <a:buChar char="Ø"/>
            </a:pPr>
            <a:r>
              <a:rPr lang="en-US" sz="2600" dirty="0" err="1"/>
              <a:t>Preimplantation</a:t>
            </a:r>
            <a:r>
              <a:rPr lang="en-US" sz="2600" dirty="0"/>
              <a:t> genetic testing </a:t>
            </a:r>
            <a:r>
              <a:rPr lang="en-US" sz="2600" b="1" dirty="0"/>
              <a:t>(PIGT)</a:t>
            </a:r>
          </a:p>
          <a:p>
            <a:pPr>
              <a:buFont typeface="Wingdings" panose="05000000000000000000" pitchFamily="2" charset="2"/>
              <a:buChar char="Ø"/>
            </a:pPr>
            <a:r>
              <a:rPr lang="en-US" sz="2600" dirty="0" err="1"/>
              <a:t>Gamet</a:t>
            </a:r>
            <a:r>
              <a:rPr lang="en-US" sz="2600" dirty="0"/>
              <a:t> </a:t>
            </a:r>
            <a:r>
              <a:rPr lang="en-US" sz="2600" dirty="0" err="1"/>
              <a:t>intrafallopian</a:t>
            </a:r>
            <a:r>
              <a:rPr lang="en-US" sz="2600" dirty="0"/>
              <a:t> transfer </a:t>
            </a:r>
            <a:r>
              <a:rPr lang="en-US" sz="2600" b="1" dirty="0"/>
              <a:t>(GIFT)</a:t>
            </a:r>
          </a:p>
          <a:p>
            <a:pPr>
              <a:buFont typeface="Wingdings" panose="05000000000000000000" pitchFamily="2" charset="2"/>
              <a:buChar char="Ø"/>
            </a:pPr>
            <a:r>
              <a:rPr lang="en-US" sz="2600" dirty="0" err="1"/>
              <a:t>Zygot</a:t>
            </a:r>
            <a:r>
              <a:rPr lang="en-US" sz="2600" dirty="0"/>
              <a:t> </a:t>
            </a:r>
            <a:r>
              <a:rPr lang="en-US" sz="2600" dirty="0" err="1"/>
              <a:t>intrafallopian</a:t>
            </a:r>
            <a:r>
              <a:rPr lang="en-US" sz="2600" dirty="0"/>
              <a:t> transfer </a:t>
            </a:r>
            <a:r>
              <a:rPr lang="en-US" sz="2600" b="1" dirty="0"/>
              <a:t>(ZIFT)</a:t>
            </a:r>
          </a:p>
          <a:p>
            <a:endParaRPr lang="en-US" dirty="0"/>
          </a:p>
        </p:txBody>
      </p:sp>
      <p:sp>
        <p:nvSpPr>
          <p:cNvPr id="3" name="Title 2"/>
          <p:cNvSpPr>
            <a:spLocks noGrp="1"/>
          </p:cNvSpPr>
          <p:nvPr>
            <p:ph type="title"/>
          </p:nvPr>
        </p:nvSpPr>
        <p:spPr/>
        <p:txBody>
          <a:bodyPr/>
          <a:lstStyle/>
          <a:p>
            <a:r>
              <a:rPr lang="en-US" dirty="0" smtClean="0"/>
              <a:t>Solution for infertility</a:t>
            </a:r>
            <a:endParaRPr lang="en-US" dirty="0"/>
          </a:p>
        </p:txBody>
      </p:sp>
    </p:spTree>
    <p:extLst>
      <p:ext uri="{BB962C8B-B14F-4D97-AF65-F5344CB8AC3E}">
        <p14:creationId xmlns:p14="http://schemas.microsoft.com/office/powerpoint/2010/main" val="42299941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Assisted reproduction</a:t>
            </a:r>
            <a:endParaRPr lang="en-US" dirty="0"/>
          </a:p>
        </p:txBody>
      </p:sp>
      <p:pic>
        <p:nvPicPr>
          <p:cNvPr id="4" name="Content Placeholder 4">
            <a:extLst>
              <a:ext uri="{FF2B5EF4-FFF2-40B4-BE49-F238E27FC236}">
                <a16:creationId xmlns="" xmlns:a16="http://schemas.microsoft.com/office/drawing/2014/main" id="{81E0FA68-2CD0-071E-CC8C-97257355900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491142"/>
            <a:ext cx="8001000" cy="5214458"/>
          </a:xfrm>
        </p:spPr>
      </p:pic>
    </p:spTree>
    <p:extLst>
      <p:ext uri="{BB962C8B-B14F-4D97-AF65-F5344CB8AC3E}">
        <p14:creationId xmlns:p14="http://schemas.microsoft.com/office/powerpoint/2010/main" val="2288481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534400" cy="4919472"/>
          </a:xfrm>
        </p:spPr>
        <p:txBody>
          <a:bodyPr>
            <a:normAutofit/>
          </a:bodyPr>
          <a:lstStyle/>
          <a:p>
            <a:endParaRPr lang="en-US" sz="2400" dirty="0" smtClean="0"/>
          </a:p>
          <a:p>
            <a:r>
              <a:rPr lang="en-US" sz="2400" dirty="0" smtClean="0"/>
              <a:t>ART clinics are coming up – 6 now, 3 in Dar</a:t>
            </a:r>
          </a:p>
          <a:p>
            <a:endParaRPr lang="en-US" sz="2400" dirty="0" smtClean="0"/>
          </a:p>
          <a:p>
            <a:r>
              <a:rPr lang="en-US" sz="2400" dirty="0" smtClean="0"/>
              <a:t>Community is becoming more aware of availability of the services in the country</a:t>
            </a:r>
          </a:p>
          <a:p>
            <a:endParaRPr lang="en-US" sz="2400" dirty="0" smtClean="0"/>
          </a:p>
          <a:p>
            <a:r>
              <a:rPr lang="en-US" sz="2400" dirty="0" smtClean="0"/>
              <a:t>The service will soon be made available in public hospitals (MNH and KCMC)</a:t>
            </a:r>
          </a:p>
          <a:p>
            <a:endParaRPr lang="en-US" sz="2400" dirty="0"/>
          </a:p>
          <a:p>
            <a:r>
              <a:rPr lang="en-US" sz="2400" dirty="0" smtClean="0"/>
              <a:t>MOH is supporting both private and public hospitals and now putting regulations for efficient provision of ART services</a:t>
            </a:r>
            <a:endParaRPr lang="en-US" sz="2400" dirty="0"/>
          </a:p>
        </p:txBody>
      </p:sp>
      <p:sp>
        <p:nvSpPr>
          <p:cNvPr id="3" name="Title 2"/>
          <p:cNvSpPr>
            <a:spLocks noGrp="1"/>
          </p:cNvSpPr>
          <p:nvPr>
            <p:ph type="title"/>
          </p:nvPr>
        </p:nvSpPr>
        <p:spPr/>
        <p:txBody>
          <a:bodyPr>
            <a:noAutofit/>
          </a:bodyPr>
          <a:lstStyle/>
          <a:p>
            <a:pPr algn="ctr"/>
            <a:r>
              <a:rPr lang="en-US" sz="3200" dirty="0" smtClean="0"/>
              <a:t>What is happening in the country so far</a:t>
            </a:r>
            <a:endParaRPr lang="en-US" sz="3200" dirty="0"/>
          </a:p>
        </p:txBody>
      </p:sp>
    </p:spTree>
    <p:extLst>
      <p:ext uri="{BB962C8B-B14F-4D97-AF65-F5344CB8AC3E}">
        <p14:creationId xmlns:p14="http://schemas.microsoft.com/office/powerpoint/2010/main" val="34743013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lstStyle/>
          <a:p>
            <a:r>
              <a:rPr lang="en-US" dirty="0" smtClean="0"/>
              <a:t>ART unit has already been established</a:t>
            </a:r>
          </a:p>
          <a:p>
            <a:endParaRPr lang="en-US" dirty="0" smtClean="0"/>
          </a:p>
          <a:p>
            <a:r>
              <a:rPr lang="en-US" dirty="0" smtClean="0"/>
              <a:t>The ART lab is almost complete</a:t>
            </a:r>
          </a:p>
          <a:p>
            <a:endParaRPr lang="en-US" dirty="0"/>
          </a:p>
          <a:p>
            <a:r>
              <a:rPr lang="en-US" dirty="0" smtClean="0"/>
              <a:t>Training of staff is on going</a:t>
            </a:r>
          </a:p>
          <a:p>
            <a:endParaRPr lang="en-US" dirty="0"/>
          </a:p>
          <a:p>
            <a:r>
              <a:rPr lang="en-US" dirty="0" smtClean="0"/>
              <a:t>Purchase of IVF equipment on going</a:t>
            </a:r>
          </a:p>
          <a:p>
            <a:endParaRPr lang="en-US" dirty="0"/>
          </a:p>
          <a:p>
            <a:r>
              <a:rPr lang="en-US" dirty="0" smtClean="0"/>
              <a:t>Procurement of consumables yet to follow </a:t>
            </a:r>
            <a:endParaRPr lang="en-US" dirty="0"/>
          </a:p>
        </p:txBody>
      </p:sp>
      <p:sp>
        <p:nvSpPr>
          <p:cNvPr id="3" name="Title 2"/>
          <p:cNvSpPr>
            <a:spLocks noGrp="1"/>
          </p:cNvSpPr>
          <p:nvPr>
            <p:ph type="title"/>
          </p:nvPr>
        </p:nvSpPr>
        <p:spPr/>
        <p:txBody>
          <a:bodyPr>
            <a:normAutofit/>
          </a:bodyPr>
          <a:lstStyle/>
          <a:p>
            <a:r>
              <a:rPr lang="en-US" sz="3600" dirty="0" smtClean="0"/>
              <a:t>WHAT IS HAPPENING AT MNH</a:t>
            </a:r>
            <a:endParaRPr lang="en-US" sz="3600" dirty="0"/>
          </a:p>
        </p:txBody>
      </p:sp>
    </p:spTree>
    <p:extLst>
      <p:ext uri="{BB962C8B-B14F-4D97-AF65-F5344CB8AC3E}">
        <p14:creationId xmlns:p14="http://schemas.microsoft.com/office/powerpoint/2010/main" val="1492941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610600" cy="5105400"/>
          </a:xfrm>
        </p:spPr>
        <p:txBody>
          <a:bodyPr>
            <a:normAutofit fontScale="92500" lnSpcReduction="10000"/>
          </a:bodyPr>
          <a:lstStyle/>
          <a:p>
            <a:r>
              <a:rPr lang="en-US" dirty="0" smtClean="0"/>
              <a:t>Quality ART clinic, capture all cycles that would  otherwise travel abroad</a:t>
            </a:r>
          </a:p>
          <a:p>
            <a:endParaRPr lang="en-US" dirty="0" smtClean="0"/>
          </a:p>
          <a:p>
            <a:r>
              <a:rPr lang="en-US" dirty="0" smtClean="0"/>
              <a:t>Ease the procurement of medical supplies and equipment for IVF </a:t>
            </a:r>
          </a:p>
          <a:p>
            <a:endParaRPr lang="en-US" dirty="0" smtClean="0"/>
          </a:p>
          <a:p>
            <a:r>
              <a:rPr lang="en-US" dirty="0" smtClean="0"/>
              <a:t>Spread of such services to all regions</a:t>
            </a:r>
          </a:p>
          <a:p>
            <a:endParaRPr lang="en-US" dirty="0" smtClean="0"/>
          </a:p>
          <a:p>
            <a:r>
              <a:rPr lang="en-US" dirty="0" smtClean="0"/>
              <a:t>Better prices affordable to the majority of the needy</a:t>
            </a:r>
          </a:p>
          <a:p>
            <a:endParaRPr lang="en-US" dirty="0" smtClean="0"/>
          </a:p>
          <a:p>
            <a:r>
              <a:rPr lang="en-US" dirty="0" smtClean="0"/>
              <a:t>Proper guidelines and policies governing ART</a:t>
            </a:r>
          </a:p>
          <a:p>
            <a:endParaRPr lang="en-US" dirty="0" smtClean="0"/>
          </a:p>
          <a:p>
            <a:r>
              <a:rPr lang="en-US" dirty="0" smtClean="0"/>
              <a:t>Training and Research in the country..</a:t>
            </a:r>
          </a:p>
          <a:p>
            <a:endParaRPr lang="en-US" dirty="0" smtClean="0"/>
          </a:p>
          <a:p>
            <a:endParaRPr lang="en-US" dirty="0"/>
          </a:p>
        </p:txBody>
      </p:sp>
      <p:sp>
        <p:nvSpPr>
          <p:cNvPr id="3" name="Title 2"/>
          <p:cNvSpPr>
            <a:spLocks noGrp="1"/>
          </p:cNvSpPr>
          <p:nvPr>
            <p:ph type="title"/>
          </p:nvPr>
        </p:nvSpPr>
        <p:spPr/>
        <p:txBody>
          <a:bodyPr/>
          <a:lstStyle/>
          <a:p>
            <a:r>
              <a:rPr lang="en-US" dirty="0" smtClean="0"/>
              <a:t>WHAT ARE OUR </a:t>
            </a:r>
            <a:r>
              <a:rPr lang="en-US" dirty="0" smtClean="0"/>
              <a:t>WISHES </a:t>
            </a:r>
            <a:endParaRPr lang="en-US" dirty="0"/>
          </a:p>
        </p:txBody>
      </p:sp>
    </p:spTree>
    <p:extLst>
      <p:ext uri="{BB962C8B-B14F-4D97-AF65-F5344CB8AC3E}">
        <p14:creationId xmlns:p14="http://schemas.microsoft.com/office/powerpoint/2010/main" val="6918764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898</TotalTime>
  <Words>649</Words>
  <Application>Microsoft Office PowerPoint</Application>
  <PresentationFormat>On-screen Show (4:3)</PresentationFormat>
  <Paragraphs>82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INFERTILITY IN TANZANIA</vt:lpstr>
      <vt:lpstr>DEFINITION</vt:lpstr>
      <vt:lpstr>MAGNITUDE OF THE PROBLEM</vt:lpstr>
      <vt:lpstr>Why is infertility an issue</vt:lpstr>
      <vt:lpstr>Solution for infertility</vt:lpstr>
      <vt:lpstr>Assisted reproduction</vt:lpstr>
      <vt:lpstr>What is happening in the country so far</vt:lpstr>
      <vt:lpstr>WHAT IS HAPPENING AT MNH</vt:lpstr>
      <vt:lpstr>WHAT ARE OUR WISHES </vt:lpstr>
      <vt:lpstr>WHO statement on infertility and ART……</vt:lpstr>
      <vt:lpstr>WHO statement cont…..</vt:lpstr>
      <vt:lpstr>WHO statement 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INFERTILITY IN TANZANIA</dc:title>
  <dc:creator>Windows User</dc:creator>
  <cp:lastModifiedBy>Windows User</cp:lastModifiedBy>
  <cp:revision>23</cp:revision>
  <dcterms:created xsi:type="dcterms:W3CDTF">2023-02-18T09:29:54Z</dcterms:created>
  <dcterms:modified xsi:type="dcterms:W3CDTF">2023-02-23T07:26:42Z</dcterms:modified>
</cp:coreProperties>
</file>